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FA1EC9F-10F5-4671-A8E9-1AEED5660521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 complete eCommerce solution is built on the foundation of D365 BC and acts as a window into your ERP.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Nomad’s standard integration is layered on top of D365 BC to ensure key data such as customers, order, pricing, items, invoices, accounts receivable, etc., is exposed to Nomad Sites and/or Nomad Receivables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This gives the end user a more personalized experience as they can login and see their pricing, terms, shipping information,etc., before they purchase product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Payments will allow end users to select invoices for payment via ACH/eCheck.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At the top of the solution stack, Nomad integrates with key 3rd party solutions that round out a customer ecommerce experiences such as Tax (Avalara), Shipping (UPS, FedEx, etc.) and CC Gateways (like Versapay), just to name a few.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ldImg"/>
          </p:nvPr>
        </p:nvSpPr>
        <p:spPr>
          <a:xfrm>
            <a:off x="380160" y="685800"/>
            <a:ext cx="6097320" cy="342864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1840"/>
            <a:ext cx="1645848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914400" y="9534600"/>
            <a:ext cx="426672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248520" y="9534600"/>
            <a:ext cx="579096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3106520" y="9534600"/>
            <a:ext cx="4266720" cy="547560"/>
          </a:xfrm>
          <a:prstGeom prst="rect">
            <a:avLst/>
          </a:prstGeom>
        </p:spPr>
        <p:txBody>
          <a:bodyPr lIns="182880" rIns="182880" tIns="91440" bIns="91440" anchor="ctr">
            <a:noAutofit/>
          </a:bodyPr>
          <a:p>
            <a:pPr algn="r">
              <a:lnSpc>
                <a:spcPct val="100000"/>
              </a:lnSpc>
            </a:pPr>
            <a:fld id="{D80EAE43-5E2E-428A-AAC3-2B3263E98C88}" type="slidenum">
              <a:rPr b="0" lang="en-US" sz="24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"/>
          <p:cNvGrpSpPr/>
          <p:nvPr/>
        </p:nvGrpSpPr>
        <p:grpSpPr>
          <a:xfrm>
            <a:off x="2460600" y="1943280"/>
            <a:ext cx="13366800" cy="7552080"/>
            <a:chOff x="2460600" y="1943280"/>
            <a:chExt cx="13366800" cy="7552080"/>
          </a:xfrm>
        </p:grpSpPr>
        <p:sp>
          <p:nvSpPr>
            <p:cNvPr id="47" name="CustomShape 2"/>
            <p:cNvSpPr/>
            <p:nvPr/>
          </p:nvSpPr>
          <p:spPr>
            <a:xfrm>
              <a:off x="7883640" y="1950840"/>
              <a:ext cx="2520360" cy="18964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3"/>
            <p:cNvSpPr/>
            <p:nvPr/>
          </p:nvSpPr>
          <p:spPr>
            <a:xfrm>
              <a:off x="6002280" y="5257800"/>
              <a:ext cx="627516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4"/>
            <p:cNvSpPr/>
            <p:nvPr/>
          </p:nvSpPr>
          <p:spPr>
            <a:xfrm>
              <a:off x="6945840" y="3839760"/>
              <a:ext cx="4396320" cy="1417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>
              <a:off x="5065560" y="6670440"/>
              <a:ext cx="81540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6"/>
            <p:cNvSpPr/>
            <p:nvPr/>
          </p:nvSpPr>
          <p:spPr>
            <a:xfrm>
              <a:off x="4128840" y="8083080"/>
              <a:ext cx="100278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>
              <a:off x="246060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8"/>
            <p:cNvSpPr/>
            <p:nvPr/>
          </p:nvSpPr>
          <p:spPr>
            <a:xfrm>
              <a:off x="340524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9"/>
            <p:cNvSpPr/>
            <p:nvPr/>
          </p:nvSpPr>
          <p:spPr>
            <a:xfrm>
              <a:off x="529164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1343052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1"/>
            <p:cNvSpPr/>
            <p:nvPr/>
          </p:nvSpPr>
          <p:spPr>
            <a:xfrm>
              <a:off x="1154376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2"/>
            <p:cNvSpPr/>
            <p:nvPr/>
          </p:nvSpPr>
          <p:spPr>
            <a:xfrm>
              <a:off x="933336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3"/>
            <p:cNvSpPr/>
            <p:nvPr/>
          </p:nvSpPr>
          <p:spPr>
            <a:xfrm>
              <a:off x="7486920" y="3056760"/>
              <a:ext cx="3298680" cy="2373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Tax, Shipping,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Credit Card Gateway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>
              <a:off x="6532200" y="57135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Sites/Receivables/Payments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0" name="CustomShape 15"/>
            <p:cNvSpPr/>
            <p:nvPr/>
          </p:nvSpPr>
          <p:spPr>
            <a:xfrm>
              <a:off x="6532200" y="70851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Nomad Integration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6532200" y="847584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Dynamics 365 Business Central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 rot="18180000">
              <a:off x="3186360" y="8516880"/>
              <a:ext cx="9064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3" name="CustomShape 18"/>
            <p:cNvSpPr/>
            <p:nvPr/>
          </p:nvSpPr>
          <p:spPr>
            <a:xfrm rot="18249000">
              <a:off x="3549600" y="6395400"/>
              <a:ext cx="317844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 rot="18181200">
              <a:off x="5542200" y="3283920"/>
              <a:ext cx="32212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 rot="3415200">
              <a:off x="9541800" y="3301920"/>
              <a:ext cx="317880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 rot="3379800">
              <a:off x="11591640" y="6339960"/>
              <a:ext cx="310536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3273600">
              <a:off x="14197680" y="8657640"/>
              <a:ext cx="1011960" cy="507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68" name="TextShape 23"/>
          <p:cNvSpPr txBox="1"/>
          <p:nvPr/>
        </p:nvSpPr>
        <p:spPr>
          <a:xfrm>
            <a:off x="914400" y="411840"/>
            <a:ext cx="16458480" cy="1066320"/>
          </a:xfrm>
          <a:prstGeom prst="rect">
            <a:avLst/>
          </a:prstGeom>
          <a:noFill/>
          <a:ln>
            <a:noFill/>
          </a:ln>
        </p:spPr>
        <p:txBody>
          <a:bodyPr lIns="0" rIns="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3f3f3f"/>
                </a:solidFill>
                <a:latin typeface="Calibri"/>
                <a:ea typeface="Calibri"/>
              </a:rPr>
              <a:t>Solution Stack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Google Shape;150;p20" descr=""/>
          <p:cNvPicPr/>
          <p:nvPr/>
        </p:nvPicPr>
        <p:blipFill>
          <a:blip r:embed="rId1"/>
          <a:stretch/>
        </p:blipFill>
        <p:spPr>
          <a:xfrm>
            <a:off x="17460360" y="9540360"/>
            <a:ext cx="618840" cy="476640"/>
          </a:xfrm>
          <a:prstGeom prst="rect">
            <a:avLst/>
          </a:prstGeom>
          <a:ln>
            <a:noFill/>
          </a:ln>
        </p:spPr>
      </p:pic>
      <p:sp>
        <p:nvSpPr>
          <p:cNvPr id="70" name="CustomShape 24"/>
          <p:cNvSpPr/>
          <p:nvPr/>
        </p:nvSpPr>
        <p:spPr>
          <a:xfrm>
            <a:off x="2460600" y="9730800"/>
            <a:ext cx="13367160" cy="47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